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3" r:id="rId3"/>
    <p:sldId id="268" r:id="rId4"/>
    <p:sldId id="294" r:id="rId5"/>
    <p:sldId id="295" r:id="rId6"/>
    <p:sldId id="296" r:id="rId7"/>
    <p:sldId id="298" r:id="rId8"/>
    <p:sldId id="297" r:id="rId9"/>
    <p:sldId id="300" r:id="rId10"/>
    <p:sldId id="299" r:id="rId11"/>
    <p:sldId id="302" r:id="rId12"/>
    <p:sldId id="301" r:id="rId13"/>
    <p:sldId id="267" r:id="rId14"/>
  </p:sldIdLst>
  <p:sldSz cx="12192000" cy="6858000"/>
  <p:notesSz cx="6858000" cy="9144000"/>
  <p:embeddedFontLst>
    <p:embeddedFont>
      <p:font typeface="Nunito Sans" panose="020B060402020202020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Comfortaa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Sans ExtraBold" panose="020B0604020202020204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0oU4gbWv7s1YeZvaEqch8dgyx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391CA2-95A5-4536-9C65-09A922553D85}">
  <a:tblStyle styleId="{98391CA2-95A5-4536-9C65-09A922553D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30" autoAdjust="0"/>
  </p:normalViewPr>
  <p:slideViewPr>
    <p:cSldViewPr snapToGrid="0">
      <p:cViewPr varScale="1">
        <p:scale>
          <a:sx n="89" d="100"/>
          <a:sy n="89" d="100"/>
        </p:scale>
        <p:origin x="13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NGNIX</a:t>
            </a:r>
            <a:r>
              <a:rPr lang="en-US" baseline="0" dirty="0" smtClean="0"/>
              <a:t> 2GB-2 Core-20GB -&gt; 4GB - 4 Core-30GB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95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9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Tăng</a:t>
            </a:r>
            <a:r>
              <a:rPr lang="en-US" baseline="0" dirty="0" smtClean="0"/>
              <a:t> CPU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Master node</a:t>
            </a:r>
          </a:p>
          <a:p>
            <a:r>
              <a:rPr lang="en-US" baseline="0" dirty="0" err="1" smtClean="0"/>
              <a:t>Tăng</a:t>
            </a:r>
            <a:r>
              <a:rPr lang="en-US" baseline="0" dirty="0" smtClean="0"/>
              <a:t> RAM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elastic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ba313d4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gb4ba313d4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Dự án OpenSCAP là một tập hợp các công cụ mã nguồn mở để triển khai và thực thi tiêu chuẩn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hỗ trợ quản trị viên và kiểm toán viên đánh giá, đo lường và thực thi các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baseline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 mật</a:t>
            </a:r>
          </a:p>
          <a:p>
            <a:r>
              <a:rPr lang="en-US" dirty="0" err="1" smtClean="0"/>
              <a:t>Rootcheck</a:t>
            </a:r>
            <a:r>
              <a:rPr lang="en-US" dirty="0" smtClean="0"/>
              <a:t>, </a:t>
            </a:r>
            <a:r>
              <a:rPr lang="en-US" dirty="0" err="1" smtClean="0"/>
              <a:t>syscheck</a:t>
            </a:r>
            <a:r>
              <a:rPr lang="en-US" dirty="0" smtClean="0"/>
              <a:t>,</a:t>
            </a:r>
            <a:r>
              <a:rPr lang="en-US" baseline="0" dirty="0" smtClean="0"/>
              <a:t> log collector, open-</a:t>
            </a:r>
            <a:r>
              <a:rPr lang="en-US" baseline="0" dirty="0" err="1" smtClean="0"/>
              <a:t>scap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7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0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0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Dùng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1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wazuh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node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thì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single 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master+worker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thì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multi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1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8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0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lượng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Min 7 Server - Max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5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Kiểu triển khai này cung cấp tính khả 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sàng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và khả năng mở rộng của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vi-V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đồng thời thuận tiện cho các môi trường làm việc lớn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lượng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Min 4 Server –Max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9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412081"/>
            <a:ext cx="9144000" cy="89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4ba313d43_0_131"/>
          <p:cNvSpPr/>
          <p:nvPr/>
        </p:nvSpPr>
        <p:spPr>
          <a:xfrm>
            <a:off x="3999200" y="4406900"/>
            <a:ext cx="692400" cy="59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b4ba313d43_0_131"/>
          <p:cNvSpPr/>
          <p:nvPr/>
        </p:nvSpPr>
        <p:spPr>
          <a:xfrm>
            <a:off x="7482100" y="4406900"/>
            <a:ext cx="692400" cy="59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b4ba313d43_0_131"/>
          <p:cNvSpPr/>
          <p:nvPr/>
        </p:nvSpPr>
        <p:spPr>
          <a:xfrm>
            <a:off x="2254200" y="2566733"/>
            <a:ext cx="692400" cy="59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b4ba313d43_0_131"/>
          <p:cNvSpPr/>
          <p:nvPr/>
        </p:nvSpPr>
        <p:spPr>
          <a:xfrm>
            <a:off x="5749800" y="2566733"/>
            <a:ext cx="692400" cy="59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b4ba313d43_0_131"/>
          <p:cNvSpPr/>
          <p:nvPr/>
        </p:nvSpPr>
        <p:spPr>
          <a:xfrm>
            <a:off x="9306833" y="2566733"/>
            <a:ext cx="692400" cy="59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gb4ba313d43_0_131"/>
          <p:cNvGrpSpPr/>
          <p:nvPr/>
        </p:nvGrpSpPr>
        <p:grpSpPr>
          <a:xfrm>
            <a:off x="-8781" y="-53965"/>
            <a:ext cx="12241076" cy="1845648"/>
            <a:chOff x="0" y="-40481"/>
            <a:chExt cx="9144000" cy="1384271"/>
          </a:xfrm>
        </p:grpSpPr>
        <p:sp>
          <p:nvSpPr>
            <p:cNvPr id="99" name="Google Shape;99;gb4ba313d43_0_131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b4ba313d43_0_131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gb4ba313d43_0_131"/>
          <p:cNvSpPr txBox="1">
            <a:spLocks noGrp="1"/>
          </p:cNvSpPr>
          <p:nvPr>
            <p:ph type="subTitle" idx="1"/>
          </p:nvPr>
        </p:nvSpPr>
        <p:spPr>
          <a:xfrm>
            <a:off x="1290317" y="3561533"/>
            <a:ext cx="26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b4ba313d43_0_131"/>
          <p:cNvSpPr txBox="1">
            <a:spLocks noGrp="1"/>
          </p:cNvSpPr>
          <p:nvPr>
            <p:ph type="ctrTitle"/>
          </p:nvPr>
        </p:nvSpPr>
        <p:spPr>
          <a:xfrm>
            <a:off x="1536117" y="3120741"/>
            <a:ext cx="212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b4ba313d43_0_131"/>
          <p:cNvSpPr txBox="1">
            <a:spLocks noGrp="1"/>
          </p:cNvSpPr>
          <p:nvPr>
            <p:ph type="subTitle" idx="2"/>
          </p:nvPr>
        </p:nvSpPr>
        <p:spPr>
          <a:xfrm>
            <a:off x="4786000" y="3561533"/>
            <a:ext cx="26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b4ba313d43_0_131"/>
          <p:cNvSpPr txBox="1">
            <a:spLocks noGrp="1"/>
          </p:cNvSpPr>
          <p:nvPr>
            <p:ph type="ctrTitle" idx="3"/>
          </p:nvPr>
        </p:nvSpPr>
        <p:spPr>
          <a:xfrm>
            <a:off x="5031783" y="3120741"/>
            <a:ext cx="212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b4ba313d43_0_131"/>
          <p:cNvSpPr txBox="1">
            <a:spLocks noGrp="1"/>
          </p:cNvSpPr>
          <p:nvPr>
            <p:ph type="subTitle" idx="4"/>
          </p:nvPr>
        </p:nvSpPr>
        <p:spPr>
          <a:xfrm>
            <a:off x="8352702" y="3561533"/>
            <a:ext cx="26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b4ba313d43_0_131"/>
          <p:cNvSpPr txBox="1">
            <a:spLocks noGrp="1"/>
          </p:cNvSpPr>
          <p:nvPr>
            <p:ph type="ctrTitle" idx="5"/>
          </p:nvPr>
        </p:nvSpPr>
        <p:spPr>
          <a:xfrm>
            <a:off x="8598502" y="3120741"/>
            <a:ext cx="212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b4ba313d43_0_131"/>
          <p:cNvSpPr txBox="1">
            <a:spLocks noGrp="1"/>
          </p:cNvSpPr>
          <p:nvPr>
            <p:ph type="subTitle" idx="6"/>
          </p:nvPr>
        </p:nvSpPr>
        <p:spPr>
          <a:xfrm>
            <a:off x="3028015" y="5374800"/>
            <a:ext cx="26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b4ba313d43_0_131"/>
          <p:cNvSpPr txBox="1">
            <a:spLocks noGrp="1"/>
          </p:cNvSpPr>
          <p:nvPr>
            <p:ph type="ctrTitle" idx="7"/>
          </p:nvPr>
        </p:nvSpPr>
        <p:spPr>
          <a:xfrm>
            <a:off x="3273815" y="4934008"/>
            <a:ext cx="212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gb4ba313d43_0_131"/>
          <p:cNvSpPr txBox="1">
            <a:spLocks noGrp="1"/>
          </p:cNvSpPr>
          <p:nvPr>
            <p:ph type="subTitle" idx="8"/>
          </p:nvPr>
        </p:nvSpPr>
        <p:spPr>
          <a:xfrm>
            <a:off x="6523699" y="5374800"/>
            <a:ext cx="26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gb4ba313d43_0_131"/>
          <p:cNvSpPr txBox="1">
            <a:spLocks noGrp="1"/>
          </p:cNvSpPr>
          <p:nvPr>
            <p:ph type="ctrTitle" idx="9"/>
          </p:nvPr>
        </p:nvSpPr>
        <p:spPr>
          <a:xfrm>
            <a:off x="6769499" y="4934008"/>
            <a:ext cx="212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gb4ba313d43_0_131"/>
          <p:cNvSpPr txBox="1">
            <a:spLocks noGrp="1"/>
          </p:cNvSpPr>
          <p:nvPr>
            <p:ph type="ctrTitle" idx="13"/>
          </p:nvPr>
        </p:nvSpPr>
        <p:spPr>
          <a:xfrm>
            <a:off x="4107967" y="531667"/>
            <a:ext cx="39759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 Sans ExtraBold"/>
              <a:buNone/>
              <a:defRPr sz="19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112" name="Google Shape;112;gb4ba313d43_0_131"/>
          <p:cNvSpPr txBox="1">
            <a:spLocks noGrp="1"/>
          </p:cNvSpPr>
          <p:nvPr>
            <p:ph type="title" idx="14"/>
          </p:nvPr>
        </p:nvSpPr>
        <p:spPr>
          <a:xfrm>
            <a:off x="2101117" y="2683300"/>
            <a:ext cx="998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3" name="Google Shape;113;gb4ba313d43_0_131"/>
          <p:cNvSpPr txBox="1">
            <a:spLocks noGrp="1"/>
          </p:cNvSpPr>
          <p:nvPr>
            <p:ph type="title" idx="15"/>
          </p:nvPr>
        </p:nvSpPr>
        <p:spPr>
          <a:xfrm>
            <a:off x="5596824" y="2683300"/>
            <a:ext cx="998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4" name="Google Shape;114;gb4ba313d43_0_131"/>
          <p:cNvSpPr txBox="1">
            <a:spLocks noGrp="1"/>
          </p:cNvSpPr>
          <p:nvPr>
            <p:ph type="title" idx="16"/>
          </p:nvPr>
        </p:nvSpPr>
        <p:spPr>
          <a:xfrm>
            <a:off x="9163502" y="2683300"/>
            <a:ext cx="998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5" name="Google Shape;115;gb4ba313d43_0_131"/>
          <p:cNvSpPr txBox="1">
            <a:spLocks noGrp="1"/>
          </p:cNvSpPr>
          <p:nvPr>
            <p:ph type="title" idx="17"/>
          </p:nvPr>
        </p:nvSpPr>
        <p:spPr>
          <a:xfrm>
            <a:off x="3838815" y="4515534"/>
            <a:ext cx="998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6" name="Google Shape;116;gb4ba313d43_0_131"/>
          <p:cNvSpPr txBox="1">
            <a:spLocks noGrp="1"/>
          </p:cNvSpPr>
          <p:nvPr>
            <p:ph type="title" idx="18"/>
          </p:nvPr>
        </p:nvSpPr>
        <p:spPr>
          <a:xfrm>
            <a:off x="7334506" y="4515534"/>
            <a:ext cx="998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ira Sans Extra Condensed Medium"/>
              <a:buNone/>
              <a:defRPr sz="19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4ba313d43_0_156"/>
          <p:cNvSpPr/>
          <p:nvPr/>
        </p:nvSpPr>
        <p:spPr>
          <a:xfrm>
            <a:off x="-1536867" y="-583533"/>
            <a:ext cx="8001300" cy="761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b4ba313d43_0_156"/>
          <p:cNvSpPr/>
          <p:nvPr/>
        </p:nvSpPr>
        <p:spPr>
          <a:xfrm>
            <a:off x="-5816767" y="-583533"/>
            <a:ext cx="8001300" cy="761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b4ba313d43_0_156"/>
          <p:cNvSpPr txBox="1">
            <a:spLocks noGrp="1"/>
          </p:cNvSpPr>
          <p:nvPr>
            <p:ph type="ctrTitle"/>
          </p:nvPr>
        </p:nvSpPr>
        <p:spPr>
          <a:xfrm flipH="1">
            <a:off x="2518967" y="3140714"/>
            <a:ext cx="43752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1" name="Google Shape;121;gb4ba313d43_0_156"/>
          <p:cNvSpPr txBox="1">
            <a:spLocks noGrp="1"/>
          </p:cNvSpPr>
          <p:nvPr>
            <p:ph type="title" idx="2"/>
          </p:nvPr>
        </p:nvSpPr>
        <p:spPr>
          <a:xfrm flipH="1">
            <a:off x="2519067" y="2337914"/>
            <a:ext cx="39723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1207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ctrTitle"/>
          </p:nvPr>
        </p:nvSpPr>
        <p:spPr>
          <a:xfrm>
            <a:off x="1524000" y="1412081"/>
            <a:ext cx="9144000" cy="89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1207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just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ctrTitle"/>
          </p:nvPr>
        </p:nvSpPr>
        <p:spPr>
          <a:xfrm>
            <a:off x="1524000" y="2631281"/>
            <a:ext cx="91440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11627"/>
            </a:pPr>
            <a:r>
              <a:rPr lang="en-US" sz="4900" dirty="0" smtClean="0">
                <a:ea typeface="Nunito Sans"/>
                <a:cs typeface="Nunito Sans"/>
                <a:sym typeface="Nunito Sans"/>
              </a:rPr>
              <a:t>SIEM-WAZUH</a:t>
            </a:r>
            <a:r>
              <a:rPr lang="en-US" sz="4300" dirty="0" smtClean="0">
                <a:ea typeface="Nunito Sans"/>
                <a:cs typeface="Nunito Sans"/>
                <a:sym typeface="Nunito Sans"/>
              </a:rPr>
              <a:t/>
            </a:r>
            <a:br>
              <a:rPr lang="en-US" sz="4300" dirty="0" smtClean="0">
                <a:ea typeface="Nunito Sans"/>
                <a:cs typeface="Nunito Sans"/>
                <a:sym typeface="Nunito Sans"/>
              </a:rPr>
            </a:br>
            <a:r>
              <a:rPr lang="en-US" sz="4300" dirty="0" smtClean="0">
                <a:ea typeface="Nunito Sans"/>
                <a:cs typeface="Nunito Sans"/>
                <a:sym typeface="Nunito Sans"/>
              </a:rPr>
              <a:t/>
            </a:r>
            <a:br>
              <a:rPr lang="en-US" sz="4300" dirty="0" smtClean="0">
                <a:ea typeface="Nunito Sans"/>
                <a:cs typeface="Nunito Sans"/>
                <a:sym typeface="Nunito Sans"/>
              </a:rPr>
            </a:br>
            <a:r>
              <a:rPr lang="en-US" sz="4400" i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/>
            </a:r>
            <a:br>
              <a:rPr lang="en-US" sz="4400" i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4300" dirty="0">
              <a:latin typeface="+mj-lt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9431350" y="102775"/>
            <a:ext cx="2618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"/>
          <p:cNvSpPr txBox="1"/>
          <p:nvPr/>
        </p:nvSpPr>
        <p:spPr>
          <a:xfrm>
            <a:off x="4625700" y="5639225"/>
            <a:ext cx="294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 smtClean="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Lê</a:t>
            </a:r>
            <a:r>
              <a:rPr lang="en-US" sz="2000" b="0" i="0" u="none" strike="noStrike" cap="none" dirty="0" smtClean="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Bình</a:t>
            </a:r>
            <a:r>
              <a:rPr lang="en-US" sz="2000" b="0" i="0" u="none" strike="noStrike" cap="none" dirty="0" smtClean="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An – Ban ANTT</a:t>
            </a:r>
            <a:endParaRPr sz="2000" b="0" i="0" u="none" strike="noStrike" cap="none" dirty="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Picture 6" descr="Why does Wazuh need an Elasticsearch template? · Wazuh · The Open Source  Security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018" y="3079781"/>
            <a:ext cx="3048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78" y="1120774"/>
            <a:ext cx="6408919" cy="202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78" y="3382336"/>
            <a:ext cx="6380379" cy="22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Wazuh</a:t>
            </a:r>
            <a:r>
              <a:rPr lang="en-US" dirty="0" smtClean="0"/>
              <a:t> </a:t>
            </a:r>
            <a:r>
              <a:rPr lang="en-US" dirty="0" smtClean="0"/>
              <a:t>Multi-node Cluster (</a:t>
            </a:r>
            <a:r>
              <a:rPr lang="en-US" dirty="0" smtClean="0">
                <a:solidFill>
                  <a:srgbClr val="FF0000"/>
                </a:solidFill>
              </a:rPr>
              <a:t>JetPay-105 Agent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87" y="1310099"/>
            <a:ext cx="7146600" cy="4292189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9483987" y="2852510"/>
            <a:ext cx="914400" cy="603683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00B0F0"/>
                </a:solidFill>
              </a:rPr>
              <a:t>8 GB-RAM</a:t>
            </a:r>
          </a:p>
          <a:p>
            <a:r>
              <a:rPr lang="en-US" sz="800" dirty="0">
                <a:solidFill>
                  <a:srgbClr val="FFFF00"/>
                </a:solidFill>
              </a:rPr>
              <a:t>4</a:t>
            </a:r>
            <a:r>
              <a:rPr lang="en-US" sz="800" dirty="0" smtClean="0">
                <a:solidFill>
                  <a:srgbClr val="FFFF00"/>
                </a:solidFill>
              </a:rPr>
              <a:t> Core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200 GB-Disk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9483987" y="1512926"/>
            <a:ext cx="914400" cy="603683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00B0F0"/>
                </a:solidFill>
              </a:rPr>
              <a:t>8 GB-RAM</a:t>
            </a:r>
          </a:p>
          <a:p>
            <a:r>
              <a:rPr lang="en-US" sz="800" dirty="0">
                <a:solidFill>
                  <a:srgbClr val="FFFF00"/>
                </a:solidFill>
              </a:rPr>
              <a:t>4</a:t>
            </a:r>
            <a:r>
              <a:rPr lang="en-US" sz="800" dirty="0" smtClean="0">
                <a:solidFill>
                  <a:srgbClr val="FFFF00"/>
                </a:solidFill>
              </a:rPr>
              <a:t> Core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200 GB-Disk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81191" y="2774830"/>
            <a:ext cx="763793" cy="7590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8 GB-RAM</a:t>
            </a:r>
          </a:p>
          <a:p>
            <a:r>
              <a:rPr lang="en-US" sz="800" dirty="0"/>
              <a:t>4 Core</a:t>
            </a:r>
          </a:p>
          <a:p>
            <a:r>
              <a:rPr lang="en-US" sz="800" dirty="0"/>
              <a:t>200 GB-Disk</a:t>
            </a:r>
          </a:p>
        </p:txBody>
      </p:sp>
    </p:spTree>
    <p:extLst>
      <p:ext uri="{BB962C8B-B14F-4D97-AF65-F5344CB8AC3E}">
        <p14:creationId xmlns:p14="http://schemas.microsoft.com/office/powerpoint/2010/main" val="33227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Wazuh</a:t>
            </a:r>
            <a:r>
              <a:rPr lang="en-US" dirty="0"/>
              <a:t> Multi-node Cluster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DC ~ 200 </a:t>
            </a:r>
            <a:r>
              <a:rPr lang="en-US" dirty="0">
                <a:solidFill>
                  <a:srgbClr val="FF0000"/>
                </a:solidFill>
              </a:rPr>
              <a:t>Agent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57" y="1312544"/>
            <a:ext cx="9281223" cy="4366369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10799557" y="1981199"/>
            <a:ext cx="914400" cy="612648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FF0000"/>
                </a:solidFill>
              </a:rPr>
              <a:t>16 GB-RAM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8 Core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200 GB-Disk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6" name="Line Callout 2 5"/>
          <p:cNvSpPr/>
          <p:nvPr/>
        </p:nvSpPr>
        <p:spPr>
          <a:xfrm>
            <a:off x="8529469" y="1990164"/>
            <a:ext cx="914400" cy="603683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00B0F0"/>
                </a:solidFill>
              </a:rPr>
              <a:t>8 GB-RAM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8 Core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200 GB-Disk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4346537" y="1312544"/>
            <a:ext cx="914400" cy="603683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GB-RAM</a:t>
            </a:r>
          </a:p>
          <a:p>
            <a:r>
              <a:rPr lang="en-US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Core</a:t>
            </a:r>
          </a:p>
          <a:p>
            <a:r>
              <a:rPr lang="en-US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 GB-Disk</a:t>
            </a:r>
            <a:endParaRPr lang="en-US" sz="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6836708" y="1312544"/>
            <a:ext cx="914400" cy="603683"/>
          </a:xfrm>
          <a:prstGeom prst="borderCallout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00B0F0"/>
                </a:solidFill>
              </a:rPr>
              <a:t>8 GB-RAM</a:t>
            </a:r>
          </a:p>
          <a:p>
            <a:r>
              <a:rPr lang="en-US" sz="800" dirty="0">
                <a:solidFill>
                  <a:srgbClr val="FFFF00"/>
                </a:solidFill>
              </a:rPr>
              <a:t>4</a:t>
            </a:r>
            <a:r>
              <a:rPr lang="en-US" sz="800" dirty="0" smtClean="0">
                <a:solidFill>
                  <a:srgbClr val="FFFF00"/>
                </a:solidFill>
              </a:rPr>
              <a:t> Core</a:t>
            </a:r>
          </a:p>
          <a:p>
            <a:r>
              <a:rPr lang="en-US" sz="800" dirty="0" smtClean="0">
                <a:solidFill>
                  <a:srgbClr val="00B0F0"/>
                </a:solidFill>
              </a:rPr>
              <a:t>200 GB-Disk</a:t>
            </a:r>
            <a:endParaRPr 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4ba313d43_0_404"/>
          <p:cNvSpPr/>
          <p:nvPr/>
        </p:nvSpPr>
        <p:spPr>
          <a:xfrm rot="-4500060">
            <a:off x="-1690597" y="3875584"/>
            <a:ext cx="3720514" cy="2246746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gb4ba313d43_0_404"/>
          <p:cNvGrpSpPr/>
          <p:nvPr/>
        </p:nvGrpSpPr>
        <p:grpSpPr>
          <a:xfrm rot="5400000">
            <a:off x="2631329" y="3100867"/>
            <a:ext cx="1717951" cy="452351"/>
            <a:chOff x="4047975" y="3769179"/>
            <a:chExt cx="501431" cy="132000"/>
          </a:xfrm>
        </p:grpSpPr>
        <p:grpSp>
          <p:nvGrpSpPr>
            <p:cNvPr id="209" name="Google Shape;209;gb4ba313d43_0_404"/>
            <p:cNvGrpSpPr/>
            <p:nvPr/>
          </p:nvGrpSpPr>
          <p:grpSpPr>
            <a:xfrm>
              <a:off x="4047975" y="3769179"/>
              <a:ext cx="501431" cy="132000"/>
              <a:chOff x="4047975" y="3769179"/>
              <a:chExt cx="501431" cy="132000"/>
            </a:xfrm>
          </p:grpSpPr>
          <p:sp>
            <p:nvSpPr>
              <p:cNvPr id="210" name="Google Shape;210;gb4ba313d43_0_404"/>
              <p:cNvSpPr/>
              <p:nvPr/>
            </p:nvSpPr>
            <p:spPr>
              <a:xfrm>
                <a:off x="4119921" y="3790778"/>
                <a:ext cx="429485" cy="86016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A64D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gb4ba313d43_0_404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212" name="Google Shape;212;gb4ba313d43_0_404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A64D7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A64D7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gb4ba313d43_0_404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A64D7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A64D7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4" name="Google Shape;214;gb4ba313d43_0_404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b4ba313d43_0_404"/>
          <p:cNvSpPr txBox="1"/>
          <p:nvPr/>
        </p:nvSpPr>
        <p:spPr>
          <a:xfrm>
            <a:off x="3716350" y="2284713"/>
            <a:ext cx="59202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6000" b="1" i="0" u="none" strike="noStrike" cap="none">
              <a:solidFill>
                <a:srgbClr val="A64D7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gb4ba313d43_0_404"/>
          <p:cNvSpPr txBox="1"/>
          <p:nvPr/>
        </p:nvSpPr>
        <p:spPr>
          <a:xfrm>
            <a:off x="3806725" y="3595288"/>
            <a:ext cx="4565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For Your Attention</a:t>
            </a:r>
            <a:endParaRPr sz="3000" b="0" i="0" u="none" strike="noStrike" cap="none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7" name="Google Shape;217;gb4ba313d43_0_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50" y="508250"/>
            <a:ext cx="978000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074" name="Picture 2" descr="2: Wazuh Solution Component View (Raunhauser, 2018)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47" y="1581943"/>
            <a:ext cx="9185121" cy="38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GitHub - goldstrike77/ansible-role-linux-wazuh: Ansible role for install  and configure Wazuh manager on Linux operating syste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775"/>
            <a:ext cx="12033710" cy="484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2420470" y="2463502"/>
            <a:ext cx="914400" cy="612648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Multi-Node</a:t>
            </a:r>
            <a:endParaRPr lang="en-US" sz="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661237" y="2583629"/>
            <a:ext cx="914400" cy="612648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Indexes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232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All-in-one Deployment (~Single-node)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104" name="Picture 8" descr="Installation guide · Wazuh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95" y="1120775"/>
            <a:ext cx="4762500" cy="48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00" y="158931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5907" y="2343482"/>
            <a:ext cx="54681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Host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Server, services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ngừng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- &gt;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log 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/>
              <a:t>T</a:t>
            </a:r>
            <a:r>
              <a:rPr lang="en-US" dirty="0" err="1" smtClean="0"/>
              <a:t>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server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restore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log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/>
              <a:t> </a:t>
            </a:r>
            <a:r>
              <a:rPr lang="en-US" dirty="0" smtClean="0"/>
              <a:t>host</a:t>
            </a:r>
          </a:p>
        </p:txBody>
      </p:sp>
      <p:sp>
        <p:nvSpPr>
          <p:cNvPr id="9" name="Oval 8"/>
          <p:cNvSpPr/>
          <p:nvPr/>
        </p:nvSpPr>
        <p:spPr>
          <a:xfrm>
            <a:off x="8465535" y="1271126"/>
            <a:ext cx="1429335" cy="8257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https://documentation.wazuh.com/current/_images/distributed_no_titl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" y="1191689"/>
            <a:ext cx="9579558" cy="48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deployment (Multi node) not </a:t>
            </a:r>
            <a:r>
              <a:rPr lang="en-US" dirty="0"/>
              <a:t>HA, </a:t>
            </a:r>
            <a:r>
              <a:rPr lang="en-US" dirty="0" smtClean="0"/>
              <a:t>Flexible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22" y="1120775"/>
            <a:ext cx="6805332" cy="47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deployment (Multi node</a:t>
            </a:r>
            <a:r>
              <a:rPr lang="en-US" dirty="0"/>
              <a:t>) not HA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120775"/>
            <a:ext cx="9179971" cy="4512189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8875059" y="1613648"/>
            <a:ext cx="1355464" cy="687952"/>
          </a:xfrm>
          <a:prstGeom prst="borderCallout2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WZ-AVL1  001</a:t>
            </a:r>
          </a:p>
          <a:p>
            <a:pPr algn="ctr"/>
            <a:r>
              <a:rPr lang="en-US" sz="800" dirty="0" smtClean="0"/>
              <a:t>WZ-AVL2  002</a:t>
            </a:r>
            <a:endParaRPr lang="en-US" sz="800" dirty="0"/>
          </a:p>
          <a:p>
            <a:pPr algn="ctr"/>
            <a:r>
              <a:rPr lang="en-US" sz="800" dirty="0" smtClean="0"/>
              <a:t>WZ-AVL3  003</a:t>
            </a:r>
          </a:p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055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deployment (Multi node) - Standard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54" y="1473910"/>
            <a:ext cx="9047950" cy="41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deployment (Multi node) </a:t>
            </a:r>
            <a:r>
              <a:rPr lang="en-US" dirty="0"/>
              <a:t>– </a:t>
            </a:r>
            <a:r>
              <a:rPr lang="en-US" dirty="0" smtClean="0"/>
              <a:t>Minimalist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57" y="1312544"/>
            <a:ext cx="9281223" cy="43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236</Words>
  <Application>Microsoft Office PowerPoint</Application>
  <PresentationFormat>Widescreen</PresentationFormat>
  <Paragraphs>62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Sans</vt:lpstr>
      <vt:lpstr>Fira Sans Extra Condensed Medium</vt:lpstr>
      <vt:lpstr>Arial</vt:lpstr>
      <vt:lpstr>Comfortaa</vt:lpstr>
      <vt:lpstr>Calibri</vt:lpstr>
      <vt:lpstr>Nunito Sans ExtraBold</vt:lpstr>
      <vt:lpstr>Office Theme</vt:lpstr>
      <vt:lpstr>SIEM-WAZUH   </vt:lpstr>
      <vt:lpstr>Component </vt:lpstr>
      <vt:lpstr>Architecture</vt:lpstr>
      <vt:lpstr>All-in-one Deployment (~Single-node)</vt:lpstr>
      <vt:lpstr>Distributed deployment</vt:lpstr>
      <vt:lpstr>Distributed deployment (Multi node) not HA, Flexible</vt:lpstr>
      <vt:lpstr>Distributed deployment (Multi node) not HA </vt:lpstr>
      <vt:lpstr>Distributed deployment (Multi node) - Standard </vt:lpstr>
      <vt:lpstr>Distributed deployment (Multi node) – Minimalist  </vt:lpstr>
      <vt:lpstr>Requirements</vt:lpstr>
      <vt:lpstr>Wazuh Multi-node Cluster (JetPay-105 Agent)</vt:lpstr>
      <vt:lpstr>Wazuh Multi-node Cluster (DC ~ 200 Agent)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Rà quét lỗ hổng hệ thống dùng  Openvas</dc:title>
  <dc:creator>Tuan Bui</dc:creator>
  <cp:lastModifiedBy>Admin</cp:lastModifiedBy>
  <cp:revision>77</cp:revision>
  <dcterms:created xsi:type="dcterms:W3CDTF">2020-12-29T07:44:11Z</dcterms:created>
  <dcterms:modified xsi:type="dcterms:W3CDTF">2021-11-21T17:45:08Z</dcterms:modified>
</cp:coreProperties>
</file>